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4" r:id="rId2"/>
    <p:sldId id="303" r:id="rId3"/>
    <p:sldId id="320" r:id="rId4"/>
    <p:sldId id="304" r:id="rId5"/>
    <p:sldId id="319" r:id="rId6"/>
    <p:sldId id="321" r:id="rId7"/>
    <p:sldId id="312" r:id="rId8"/>
    <p:sldId id="323" r:id="rId9"/>
    <p:sldId id="322" r:id="rId10"/>
  </p:sldIdLst>
  <p:sldSz cx="9144000" cy="6858000" type="screen4x3"/>
  <p:notesSz cx="6858000" cy="9947275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82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820-39AE-45B2-826D-B1B9790DA3E1}" type="datetimeFigureOut">
              <a:rPr lang="sl-SI" smtClean="0"/>
              <a:t>22. 10. 2018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77457-D768-4BFD-893E-9ACA9400291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5963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820-39AE-45B2-826D-B1B9790DA3E1}" type="datetimeFigureOut">
              <a:rPr lang="sl-SI" smtClean="0"/>
              <a:t>22. 10. 2018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77457-D768-4BFD-893E-9ACA9400291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96541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820-39AE-45B2-826D-B1B9790DA3E1}" type="datetimeFigureOut">
              <a:rPr lang="sl-SI" smtClean="0"/>
              <a:t>22. 10. 2018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77457-D768-4BFD-893E-9ACA9400291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48834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820-39AE-45B2-826D-B1B9790DA3E1}" type="datetimeFigureOut">
              <a:rPr lang="sl-SI" smtClean="0"/>
              <a:t>22. 10. 2018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77457-D768-4BFD-893E-9ACA9400291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70294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820-39AE-45B2-826D-B1B9790DA3E1}" type="datetimeFigureOut">
              <a:rPr lang="sl-SI" smtClean="0"/>
              <a:t>22. 10. 2018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77457-D768-4BFD-893E-9ACA9400291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02166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820-39AE-45B2-826D-B1B9790DA3E1}" type="datetimeFigureOut">
              <a:rPr lang="sl-SI" smtClean="0"/>
              <a:t>22. 10. 2018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77457-D768-4BFD-893E-9ACA9400291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83183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820-39AE-45B2-826D-B1B9790DA3E1}" type="datetimeFigureOut">
              <a:rPr lang="sl-SI" smtClean="0"/>
              <a:t>22. 10. 2018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77457-D768-4BFD-893E-9ACA9400291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22905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820-39AE-45B2-826D-B1B9790DA3E1}" type="datetimeFigureOut">
              <a:rPr lang="sl-SI" smtClean="0"/>
              <a:t>22. 10. 2018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77457-D768-4BFD-893E-9ACA9400291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92529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820-39AE-45B2-826D-B1B9790DA3E1}" type="datetimeFigureOut">
              <a:rPr lang="sl-SI" smtClean="0"/>
              <a:t>22. 10. 2018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77457-D768-4BFD-893E-9ACA9400291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5500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820-39AE-45B2-826D-B1B9790DA3E1}" type="datetimeFigureOut">
              <a:rPr lang="sl-SI" smtClean="0"/>
              <a:t>22. 10. 2018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77457-D768-4BFD-893E-9ACA9400291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59874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8E820-39AE-45B2-826D-B1B9790DA3E1}" type="datetimeFigureOut">
              <a:rPr lang="sl-SI" smtClean="0"/>
              <a:t>22. 10. 2018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77457-D768-4BFD-893E-9ACA9400291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79731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8E820-39AE-45B2-826D-B1B9790DA3E1}" type="datetimeFigureOut">
              <a:rPr lang="sl-SI" smtClean="0"/>
              <a:t>22. 10. 2018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77457-D768-4BFD-893E-9ACA9400291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86685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sio@mra.si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9944783-419F-4765-AFAE-AB300FF26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40067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sl-SI" dirty="0"/>
              <a:t>SIO-MRA 2018-19</a:t>
            </a:r>
            <a:br>
              <a:rPr lang="sl-SI" dirty="0"/>
            </a:br>
            <a:r>
              <a:rPr lang="sl-SI" sz="3800" dirty="0"/>
              <a:t>Priprava in izvedba podpornih storitev pri zagonu, razvoju in rasti inovativnih podjetij</a:t>
            </a:r>
            <a:br>
              <a:rPr lang="sl-SI" dirty="0"/>
            </a:br>
            <a:endParaRPr lang="sl-SI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8348C211-64F7-4123-85B3-23B9426D6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1923" y="5079579"/>
            <a:ext cx="6400800" cy="1470025"/>
          </a:xfrm>
        </p:spPr>
        <p:txBody>
          <a:bodyPr>
            <a:normAutofit/>
          </a:bodyPr>
          <a:lstStyle/>
          <a:p>
            <a:r>
              <a:rPr lang="sl-SI" sz="1800" dirty="0"/>
              <a:t>Zavod MRA I 22.10.2018 I mag. Danijela Kocuvan</a:t>
            </a:r>
          </a:p>
          <a:p>
            <a:endParaRPr lang="sl-SI" sz="1800" dirty="0"/>
          </a:p>
          <a:p>
            <a:endParaRPr lang="sl-SI" sz="1200" dirty="0">
              <a:solidFill>
                <a:schemeClr val="bg1">
                  <a:lumMod val="65000"/>
                </a:schemeClr>
              </a:solidFill>
            </a:endParaRPr>
          </a:p>
          <a:p>
            <a:pPr algn="l"/>
            <a:endParaRPr lang="sl-SI" sz="1800" dirty="0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74104F55-58A8-434C-B62D-3E2AF41B4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484" y="5987586"/>
            <a:ext cx="1331032" cy="817719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6759EE39-5B5E-4ADF-82FE-FD0C67EEC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09925"/>
            <a:ext cx="2195736" cy="655512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D03284EF-1FF8-4699-99F4-A6BC345E49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254659"/>
            <a:ext cx="1905000" cy="381000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4BA1E57F-7ECC-4060-B910-C5DA00A208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0"/>
            <a:ext cx="2016224" cy="97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817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3200" b="1" dirty="0">
                <a:solidFill>
                  <a:schemeClr val="tx2"/>
                </a:solidFill>
                <a:latin typeface="Calibri" panose="020F0502020204030204" pitchFamily="34" charset="0"/>
              </a:rPr>
              <a:t>PROJEKT SIO-MRA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sl-SI" sz="1800" b="1" dirty="0">
                <a:solidFill>
                  <a:schemeClr val="tx2"/>
                </a:solidFill>
              </a:rPr>
              <a:t>Cilji projekta: </a:t>
            </a:r>
          </a:p>
          <a:p>
            <a:pPr marL="0" indent="0" algn="just">
              <a:buNone/>
            </a:pPr>
            <a:endParaRPr lang="sl-SI" sz="1800" b="1" dirty="0">
              <a:solidFill>
                <a:schemeClr val="tx2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sl-SI" sz="1800" dirty="0">
                <a:solidFill>
                  <a:schemeClr val="tx2"/>
                </a:solidFill>
              </a:rPr>
              <a:t>povečevanje števila novoustanovljenih podjetij, predvsem tistih, ki dosegajo višjo dodano vrednost v primerjavi s slovenskim povprečjem,</a:t>
            </a:r>
            <a:endParaRPr lang="sl-SI" sz="1200" dirty="0">
              <a:solidFill>
                <a:schemeClr val="tx2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sl-SI" sz="1800" dirty="0">
                <a:solidFill>
                  <a:schemeClr val="tx2"/>
                </a:solidFill>
              </a:rPr>
              <a:t>povečevanje stopnje preživetja novoustanovljenih podjetij,</a:t>
            </a:r>
          </a:p>
          <a:p>
            <a:pPr algn="just">
              <a:buFont typeface="+mj-lt"/>
              <a:buAutoNum type="arabicPeriod"/>
            </a:pPr>
            <a:r>
              <a:rPr lang="sl-SI" sz="1800" dirty="0">
                <a:solidFill>
                  <a:schemeClr val="tx2"/>
                </a:solidFill>
              </a:rPr>
              <a:t>premagovanje ovir hitro rastočih podjetij.</a:t>
            </a:r>
          </a:p>
          <a:p>
            <a:pPr algn="just"/>
            <a:endParaRPr lang="sl-SI" sz="1800" b="1" dirty="0"/>
          </a:p>
          <a:p>
            <a:pPr marL="0" indent="0" algn="just">
              <a:buNone/>
            </a:pPr>
            <a:endParaRPr lang="sl-SI" sz="1800" b="1" dirty="0"/>
          </a:p>
          <a:p>
            <a:pPr marL="0" indent="0" algn="just">
              <a:buNone/>
            </a:pPr>
            <a:r>
              <a:rPr lang="sl-SI" sz="1800" b="1" dirty="0">
                <a:solidFill>
                  <a:schemeClr val="tx2"/>
                </a:solidFill>
              </a:rPr>
              <a:t>Ciljne skupine oz. koristniki podpornih storitev: </a:t>
            </a:r>
          </a:p>
          <a:p>
            <a:pPr marL="0" indent="0" algn="just">
              <a:buNone/>
            </a:pPr>
            <a:endParaRPr lang="sl-SI" sz="1200" b="1" dirty="0">
              <a:solidFill>
                <a:schemeClr val="tx2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sl-SI" sz="1800" b="1" dirty="0">
                <a:solidFill>
                  <a:schemeClr val="tx2"/>
                </a:solidFill>
              </a:rPr>
              <a:t>inovativni potencialni podjetniki</a:t>
            </a:r>
            <a:r>
              <a:rPr lang="sl-SI" sz="1800" dirty="0">
                <a:solidFill>
                  <a:schemeClr val="tx2"/>
                </a:solidFill>
              </a:rPr>
              <a:t>, ki potrebujejo podporo procesu poslovne ideje, preverbi poslovne ideje ter načrtu njegove uresničitve,</a:t>
            </a:r>
          </a:p>
          <a:p>
            <a:pPr algn="just">
              <a:buFont typeface="+mj-lt"/>
              <a:buAutoNum type="arabicPeriod"/>
            </a:pPr>
            <a:endParaRPr lang="sl-SI" sz="1800" dirty="0">
              <a:solidFill>
                <a:schemeClr val="tx2"/>
              </a:solidFill>
            </a:endParaRPr>
          </a:p>
          <a:p>
            <a:pPr algn="just">
              <a:buFont typeface="+mj-lt"/>
              <a:buAutoNum type="arabicPeriod"/>
            </a:pPr>
            <a:r>
              <a:rPr lang="sl-SI" sz="1800" b="1" dirty="0">
                <a:solidFill>
                  <a:schemeClr val="tx2"/>
                </a:solidFill>
              </a:rPr>
              <a:t>nova in obstoječa podjetja s potencialom hitre rasti »start-up«</a:t>
            </a:r>
            <a:r>
              <a:rPr lang="sl-SI" sz="1800" dirty="0">
                <a:solidFill>
                  <a:schemeClr val="tx2"/>
                </a:solidFill>
              </a:rPr>
              <a:t>, ki potrebujejo podporo pri opravljanju ovir pri razvoju in rasti.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901698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3200" b="1" dirty="0">
                <a:solidFill>
                  <a:schemeClr val="tx2"/>
                </a:solidFill>
              </a:rPr>
              <a:t>INFORMIRANJE, SVETOVANJE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36911"/>
          </a:xfrm>
          <a:solidFill>
            <a:schemeClr val="bg1"/>
          </a:solidFill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sl-SI" sz="1700" dirty="0">
                <a:solidFill>
                  <a:schemeClr val="tx2"/>
                </a:solidFill>
              </a:rPr>
              <a:t>Svetovanje pri preverbi poslovne ideje in svetovanje podjetjem za kvalitetnejše poslovno odločanje</a:t>
            </a:r>
          </a:p>
          <a:p>
            <a:pPr marL="0" indent="0">
              <a:buNone/>
            </a:pPr>
            <a:endParaRPr lang="sl-SI" sz="1700" dirty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sl-SI" sz="1700" dirty="0">
                <a:solidFill>
                  <a:schemeClr val="tx2"/>
                </a:solidFill>
              </a:rPr>
              <a:t>Posredovanje informacij o ukrepih in spodbudah države za ciljno skupino</a:t>
            </a:r>
          </a:p>
          <a:p>
            <a:pPr marL="0" indent="0">
              <a:buNone/>
            </a:pPr>
            <a:endParaRPr lang="sl-SI" sz="1700" dirty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sl-SI" sz="1700" dirty="0">
                <a:solidFill>
                  <a:schemeClr val="tx2"/>
                </a:solidFill>
              </a:rPr>
              <a:t>Krajša individualna svetovanja povezana s poslovno idejo in delovanjem start up podjetij</a:t>
            </a:r>
          </a:p>
          <a:p>
            <a:pPr>
              <a:buFontTx/>
              <a:buChar char="-"/>
            </a:pPr>
            <a:endParaRPr lang="sl-SI" sz="17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sl-SI" sz="1800" dirty="0">
                <a:solidFill>
                  <a:schemeClr val="tx2"/>
                </a:solidFill>
              </a:rPr>
              <a:t>Po telefonu, osebno, preko elektronskih medijev</a:t>
            </a:r>
          </a:p>
          <a:p>
            <a:pPr marL="0" indent="0">
              <a:buNone/>
            </a:pPr>
            <a:r>
              <a:rPr lang="sl-SI" sz="1800" dirty="0">
                <a:solidFill>
                  <a:schemeClr val="tx2"/>
                </a:solidFill>
              </a:rPr>
              <a:t>Trajanje: do 2 uri</a:t>
            </a:r>
          </a:p>
        </p:txBody>
      </p:sp>
    </p:spTree>
    <p:extLst>
      <p:ext uri="{BB962C8B-B14F-4D97-AF65-F5344CB8AC3E}">
        <p14:creationId xmlns:p14="http://schemas.microsoft.com/office/powerpoint/2010/main" val="2549185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3200" b="1" dirty="0">
                <a:solidFill>
                  <a:schemeClr val="tx2"/>
                </a:solidFill>
              </a:rPr>
              <a:t>TEMATSKI DOGODKI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88839"/>
          </a:xfrm>
          <a:solidFill>
            <a:schemeClr val="bg1"/>
          </a:solidFill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sz="1700" b="1" dirty="0">
                <a:solidFill>
                  <a:schemeClr val="tx2"/>
                </a:solidFill>
              </a:rPr>
              <a:t>1. Izvedba podjetniške šole na področju naslednjih tem:</a:t>
            </a:r>
            <a:br>
              <a:rPr lang="sl-SI" sz="1600" dirty="0">
                <a:solidFill>
                  <a:schemeClr val="tx2"/>
                </a:solidFill>
              </a:rPr>
            </a:br>
            <a:r>
              <a:rPr lang="sl-SI" sz="1600" dirty="0">
                <a:solidFill>
                  <a:schemeClr val="tx2"/>
                </a:solidFill>
              </a:rPr>
              <a:t>​</a:t>
            </a:r>
            <a:br>
              <a:rPr lang="sl-SI" sz="1600" dirty="0">
                <a:solidFill>
                  <a:schemeClr val="tx2"/>
                </a:solidFill>
              </a:rPr>
            </a:br>
            <a:r>
              <a:rPr lang="sl-SI" sz="1600" dirty="0">
                <a:solidFill>
                  <a:schemeClr val="tx2"/>
                </a:solidFill>
              </a:rPr>
              <a:t>1. Podporno okolje, ustanovitev podjetja, pravni vidiki</a:t>
            </a:r>
            <a:br>
              <a:rPr lang="sl-SI" sz="1600" dirty="0">
                <a:solidFill>
                  <a:schemeClr val="tx2"/>
                </a:solidFill>
              </a:rPr>
            </a:br>
            <a:r>
              <a:rPr lang="sl-SI" sz="1600" dirty="0">
                <a:solidFill>
                  <a:schemeClr val="tx2"/>
                </a:solidFill>
              </a:rPr>
              <a:t>2. Osnove poslovnega načrtovanja in poslovnega modeliranja</a:t>
            </a:r>
            <a:br>
              <a:rPr lang="sl-SI" sz="1600" dirty="0">
                <a:solidFill>
                  <a:schemeClr val="tx2"/>
                </a:solidFill>
              </a:rPr>
            </a:br>
            <a:r>
              <a:rPr lang="sl-SI" sz="1600" dirty="0">
                <a:solidFill>
                  <a:schemeClr val="tx2"/>
                </a:solidFill>
              </a:rPr>
              <a:t>3. Trženjski vidiki poslovanja, intelektualna lastnina</a:t>
            </a:r>
            <a:br>
              <a:rPr lang="sl-SI" sz="1600" dirty="0">
                <a:solidFill>
                  <a:schemeClr val="tx2"/>
                </a:solidFill>
              </a:rPr>
            </a:br>
            <a:r>
              <a:rPr lang="sl-SI" sz="1600" dirty="0">
                <a:solidFill>
                  <a:schemeClr val="tx2"/>
                </a:solidFill>
              </a:rPr>
              <a:t>4. Finančni vidiki poslovanja</a:t>
            </a:r>
            <a:br>
              <a:rPr lang="sl-SI" sz="1600" dirty="0">
                <a:solidFill>
                  <a:schemeClr val="tx2"/>
                </a:solidFill>
              </a:rPr>
            </a:br>
            <a:endParaRPr lang="sl-SI" sz="16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sl-SI" sz="1600" b="1" dirty="0">
                <a:solidFill>
                  <a:schemeClr val="tx2"/>
                </a:solidFill>
              </a:rPr>
              <a:t>Ciljna skupina: inovativni potencialni podjetniki</a:t>
            </a:r>
            <a:endParaRPr lang="sl-SI" sz="1800" b="1" dirty="0">
              <a:solidFill>
                <a:schemeClr val="tx2"/>
              </a:solidFill>
            </a:endParaRPr>
          </a:p>
        </p:txBody>
      </p:sp>
      <p:sp>
        <p:nvSpPr>
          <p:cNvPr id="5" name="PoljeZBesedilom 4"/>
          <p:cNvSpPr txBox="1"/>
          <p:nvPr/>
        </p:nvSpPr>
        <p:spPr>
          <a:xfrm>
            <a:off x="424815" y="4086735"/>
            <a:ext cx="8280920" cy="207749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sl-SI" sz="1700" b="1" dirty="0">
                <a:solidFill>
                  <a:schemeClr val="tx2"/>
                </a:solidFill>
              </a:rPr>
              <a:t>2. Izvedba serije podjetniških delavnic na teme s področja aktualnih razvojnih trendov:</a:t>
            </a:r>
          </a:p>
          <a:p>
            <a:endParaRPr lang="sl-SI" sz="1600" b="1" dirty="0">
              <a:solidFill>
                <a:schemeClr val="tx2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sl-SI" sz="1600" dirty="0">
                <a:solidFill>
                  <a:schemeClr val="tx2"/>
                </a:solidFill>
              </a:rPr>
              <a:t>usmeritve iz naslova pametne specializacije,</a:t>
            </a:r>
          </a:p>
          <a:p>
            <a:pPr marL="342900" indent="-342900">
              <a:buFont typeface="+mj-lt"/>
              <a:buAutoNum type="arabicPeriod"/>
            </a:pPr>
            <a:r>
              <a:rPr lang="sl-SI" sz="1600" dirty="0">
                <a:solidFill>
                  <a:schemeClr val="tx2"/>
                </a:solidFill>
              </a:rPr>
              <a:t>priložnosti, ki jih prinašajo digitalizacija, industrija  4.0, internet stvari, </a:t>
            </a:r>
            <a:r>
              <a:rPr lang="sl-SI" sz="1600" dirty="0" err="1">
                <a:solidFill>
                  <a:schemeClr val="tx2"/>
                </a:solidFill>
              </a:rPr>
              <a:t>blockchain</a:t>
            </a:r>
            <a:r>
              <a:rPr lang="sl-SI" sz="1600" dirty="0">
                <a:solidFill>
                  <a:schemeClr val="tx2"/>
                </a:solidFill>
              </a:rPr>
              <a:t> tehnologije, </a:t>
            </a:r>
          </a:p>
          <a:p>
            <a:pPr marL="342900" indent="-342900">
              <a:buFont typeface="+mj-lt"/>
              <a:buAutoNum type="arabicPeriod"/>
            </a:pPr>
            <a:r>
              <a:rPr lang="sl-SI" sz="1600" dirty="0">
                <a:solidFill>
                  <a:schemeClr val="tx2"/>
                </a:solidFill>
              </a:rPr>
              <a:t>drugi horizontalni razvojni trendi, ki ponujajo priložnosti za razvoj prodornih sodobnih poslovnih idej v različnih sektorjih.</a:t>
            </a:r>
          </a:p>
          <a:p>
            <a:endParaRPr lang="sl-SI" sz="1600" dirty="0">
              <a:solidFill>
                <a:schemeClr val="tx2"/>
              </a:solidFill>
            </a:endParaRPr>
          </a:p>
          <a:p>
            <a:r>
              <a:rPr lang="sl-SI" sz="1600" b="1" dirty="0">
                <a:solidFill>
                  <a:schemeClr val="tx2"/>
                </a:solidFill>
              </a:rPr>
              <a:t>Ciljna skupina: mlada inovativna podjetja</a:t>
            </a:r>
          </a:p>
        </p:txBody>
      </p:sp>
    </p:spTree>
    <p:extLst>
      <p:ext uri="{BB962C8B-B14F-4D97-AF65-F5344CB8AC3E}">
        <p14:creationId xmlns:p14="http://schemas.microsoft.com/office/powerpoint/2010/main" val="426239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2044823"/>
          </a:xfrm>
          <a:solidFill>
            <a:schemeClr val="bg1"/>
          </a:solidFill>
          <a:ln>
            <a:solidFill>
              <a:schemeClr val="tx2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l-SI" sz="1700" b="1" dirty="0">
                <a:solidFill>
                  <a:schemeClr val="tx2"/>
                </a:solidFill>
              </a:rPr>
              <a:t>MENTORIRANJE</a:t>
            </a:r>
            <a:br>
              <a:rPr lang="sl-SI" sz="1600" dirty="0">
                <a:solidFill>
                  <a:schemeClr val="tx2"/>
                </a:solidFill>
              </a:rPr>
            </a:br>
            <a:r>
              <a:rPr lang="sl-SI" sz="1600" dirty="0">
                <a:solidFill>
                  <a:schemeClr val="tx2"/>
                </a:solidFill>
              </a:rPr>
              <a:t>​</a:t>
            </a:r>
            <a:br>
              <a:rPr lang="sl-SI" sz="1600" dirty="0">
                <a:solidFill>
                  <a:schemeClr val="tx2"/>
                </a:solidFill>
              </a:rPr>
            </a:br>
            <a:r>
              <a:rPr lang="sl-SI" sz="1600" dirty="0">
                <a:solidFill>
                  <a:schemeClr val="tx2"/>
                </a:solidFill>
              </a:rPr>
              <a:t>1. Poglobljeno individualizirano delo s predstavniki ciljnih skupin (v trajanju od 20 do 70 ur).</a:t>
            </a:r>
          </a:p>
          <a:p>
            <a:pPr marL="0" indent="0">
              <a:buNone/>
            </a:pPr>
            <a:br>
              <a:rPr lang="sl-SI" sz="1600" dirty="0">
                <a:solidFill>
                  <a:schemeClr val="tx2"/>
                </a:solidFill>
              </a:rPr>
            </a:br>
            <a:r>
              <a:rPr lang="sl-SI" sz="1600" dirty="0">
                <a:solidFill>
                  <a:schemeClr val="tx2"/>
                </a:solidFill>
              </a:rPr>
              <a:t>2. Mentorji bodo </a:t>
            </a:r>
            <a:r>
              <a:rPr lang="sl-SI" sz="1600" dirty="0" err="1">
                <a:solidFill>
                  <a:schemeClr val="tx2"/>
                </a:solidFill>
              </a:rPr>
              <a:t>mentorirancem</a:t>
            </a:r>
            <a:r>
              <a:rPr lang="sl-SI" sz="1600" dirty="0">
                <a:solidFill>
                  <a:schemeClr val="tx2"/>
                </a:solidFill>
              </a:rPr>
              <a:t> zagotavljali potrebna znanja in jih usmerjali namenom oblikovanja učinkovitega poslovnega modela ter izboljšanja poslovanja.</a:t>
            </a:r>
            <a:br>
              <a:rPr lang="sl-SI" sz="1600" dirty="0">
                <a:solidFill>
                  <a:schemeClr val="tx2"/>
                </a:solidFill>
              </a:rPr>
            </a:br>
            <a:endParaRPr lang="sl-SI" sz="16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sl-SI" sz="1600" b="1" dirty="0">
                <a:solidFill>
                  <a:schemeClr val="tx2"/>
                </a:solidFill>
              </a:rPr>
              <a:t>Ciljna skupina: inovativni potencialni podjetniki, mlada inovativna podjetja</a:t>
            </a:r>
          </a:p>
          <a:p>
            <a:pPr marL="0" indent="0">
              <a:buNone/>
            </a:pPr>
            <a:endParaRPr lang="sl-SI" sz="16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sl-SI" sz="16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sl-SI" sz="1800" b="1" dirty="0">
              <a:solidFill>
                <a:schemeClr val="tx2"/>
              </a:solidFill>
            </a:endParaRPr>
          </a:p>
        </p:txBody>
      </p:sp>
      <p:sp>
        <p:nvSpPr>
          <p:cNvPr id="4" name="Naslov 1">
            <a:extLst>
              <a:ext uri="{FF2B5EF4-FFF2-40B4-BE49-F238E27FC236}">
                <a16:creationId xmlns:a16="http://schemas.microsoft.com/office/drawing/2014/main" id="{B8BB2C79-6A16-4F91-8911-939E5D013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sl-SI" sz="3200" b="1" dirty="0">
                <a:solidFill>
                  <a:schemeClr val="tx2"/>
                </a:solidFill>
              </a:rPr>
              <a:t>MENTORIRANJE</a:t>
            </a:r>
          </a:p>
        </p:txBody>
      </p:sp>
    </p:spTree>
    <p:extLst>
      <p:ext uri="{BB962C8B-B14F-4D97-AF65-F5344CB8AC3E}">
        <p14:creationId xmlns:p14="http://schemas.microsoft.com/office/powerpoint/2010/main" val="821261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457200" y="1844824"/>
            <a:ext cx="8280920" cy="183127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sl-SI" sz="1700" b="1" dirty="0">
                <a:solidFill>
                  <a:schemeClr val="tx2"/>
                </a:solidFill>
              </a:rPr>
              <a:t>SVETOVANJE EKSPERTOV</a:t>
            </a:r>
          </a:p>
          <a:p>
            <a:endParaRPr lang="sl-SI" sz="1600" b="1" dirty="0">
              <a:solidFill>
                <a:schemeClr val="tx2"/>
              </a:solidFill>
            </a:endParaRPr>
          </a:p>
          <a:p>
            <a:r>
              <a:rPr lang="sl-SI" sz="1600" dirty="0">
                <a:solidFill>
                  <a:schemeClr val="tx2"/>
                </a:solidFill>
              </a:rPr>
              <a:t>V izvajanje aktivnosti bodo vključeni tudi zunanji sodelavci, eksperti na posameznih specifičnih ekspertnih področjih. S svojimi specialnimi znanji na posameznih področjih bodo podjetjem nudili ustrezno podporo pri razvoju njihove dejavnosti.</a:t>
            </a:r>
          </a:p>
          <a:p>
            <a:endParaRPr lang="sl-SI" sz="1600" dirty="0">
              <a:solidFill>
                <a:schemeClr val="tx2"/>
              </a:solidFill>
            </a:endParaRPr>
          </a:p>
          <a:p>
            <a:r>
              <a:rPr lang="sl-SI" sz="1600" b="1" dirty="0">
                <a:solidFill>
                  <a:schemeClr val="tx2"/>
                </a:solidFill>
              </a:rPr>
              <a:t>Ciljna skupina: mlada inovativna podjetja</a:t>
            </a:r>
          </a:p>
        </p:txBody>
      </p:sp>
      <p:sp>
        <p:nvSpPr>
          <p:cNvPr id="4" name="Naslov 1">
            <a:extLst>
              <a:ext uri="{FF2B5EF4-FFF2-40B4-BE49-F238E27FC236}">
                <a16:creationId xmlns:a16="http://schemas.microsoft.com/office/drawing/2014/main" id="{B8BB2C79-6A16-4F91-8911-939E5D013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sl-SI" sz="3200" b="1" dirty="0">
                <a:solidFill>
                  <a:schemeClr val="tx2"/>
                </a:solidFill>
              </a:rPr>
              <a:t>EKSPERTNO SVETOVANJE</a:t>
            </a:r>
          </a:p>
        </p:txBody>
      </p:sp>
    </p:spTree>
    <p:extLst>
      <p:ext uri="{BB962C8B-B14F-4D97-AF65-F5344CB8AC3E}">
        <p14:creationId xmlns:p14="http://schemas.microsoft.com/office/powerpoint/2010/main" val="3072766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3200" b="1" dirty="0">
                <a:solidFill>
                  <a:schemeClr val="tx2"/>
                </a:solidFill>
              </a:rPr>
              <a:t>SODELOVANJE V PROJEKTU SIO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l-SI" sz="1600" b="1" dirty="0">
                <a:solidFill>
                  <a:schemeClr val="tx2"/>
                </a:solidFill>
              </a:rPr>
              <a:t>Koristi sodelovanja v projektu</a:t>
            </a:r>
          </a:p>
          <a:p>
            <a:pPr marL="0" indent="0">
              <a:buNone/>
            </a:pPr>
            <a:endParaRPr lang="sl-SI" sz="1100" b="1" dirty="0">
              <a:solidFill>
                <a:schemeClr val="tx2"/>
              </a:solidFill>
            </a:endParaRPr>
          </a:p>
          <a:p>
            <a:r>
              <a:rPr lang="sl-SI" sz="1600" dirty="0">
                <a:solidFill>
                  <a:schemeClr val="tx2"/>
                </a:solidFill>
              </a:rPr>
              <a:t>Proces preverbe poslovne ideje oz. posameznika (namen ustanovitve podjetja).</a:t>
            </a:r>
          </a:p>
          <a:p>
            <a:r>
              <a:rPr lang="sl-SI" sz="1600" dirty="0">
                <a:solidFill>
                  <a:schemeClr val="tx2"/>
                </a:solidFill>
              </a:rPr>
              <a:t>Podpora obstoječim podjetjem s potencialom hitre rasti „start-up“.</a:t>
            </a:r>
          </a:p>
          <a:p>
            <a:r>
              <a:rPr lang="sl-SI" sz="1600" dirty="0">
                <a:solidFill>
                  <a:schemeClr val="tx2"/>
                </a:solidFill>
              </a:rPr>
              <a:t>Predstavitev dobrih praks.</a:t>
            </a:r>
          </a:p>
          <a:p>
            <a:r>
              <a:rPr lang="sl-SI" sz="1600" dirty="0">
                <a:solidFill>
                  <a:schemeClr val="tx2"/>
                </a:solidFill>
              </a:rPr>
              <a:t>Poslovno mreženje.</a:t>
            </a:r>
          </a:p>
          <a:p>
            <a:r>
              <a:rPr lang="sl-SI" sz="1600" dirty="0">
                <a:solidFill>
                  <a:schemeClr val="tx2"/>
                </a:solidFill>
              </a:rPr>
              <a:t>Udeležba na podjetniški šoli in na drugih tematskih dogodkih.</a:t>
            </a:r>
          </a:p>
          <a:p>
            <a:endParaRPr lang="sl-SI" sz="16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sl-SI" sz="1600" b="1" dirty="0">
                <a:solidFill>
                  <a:schemeClr val="tx2"/>
                </a:solidFill>
              </a:rPr>
              <a:t>Postopek sodelovanja v projektu</a:t>
            </a:r>
          </a:p>
          <a:p>
            <a:pPr marL="0" indent="0">
              <a:buNone/>
            </a:pPr>
            <a:endParaRPr lang="sl-SI" sz="1100" b="1" dirty="0">
              <a:solidFill>
                <a:schemeClr val="tx2"/>
              </a:solidFill>
            </a:endParaRPr>
          </a:p>
          <a:p>
            <a:r>
              <a:rPr lang="sl-SI" sz="1600" dirty="0">
                <a:solidFill>
                  <a:schemeClr val="tx2"/>
                </a:solidFill>
              </a:rPr>
              <a:t>Prijava na </a:t>
            </a:r>
            <a:r>
              <a:rPr lang="sl-SI" sz="1600" dirty="0" err="1">
                <a:solidFill>
                  <a:schemeClr val="tx2"/>
                </a:solidFill>
              </a:rPr>
              <a:t>mail</a:t>
            </a:r>
            <a:r>
              <a:rPr lang="sl-SI" sz="1600" dirty="0">
                <a:solidFill>
                  <a:schemeClr val="tx2"/>
                </a:solidFill>
              </a:rPr>
              <a:t>: </a:t>
            </a:r>
            <a:r>
              <a:rPr lang="sl-SI" sz="1600" dirty="0" err="1">
                <a:solidFill>
                  <a:schemeClr val="tx2"/>
                </a:solidFill>
              </a:rPr>
              <a:t>sio</a:t>
            </a:r>
            <a:r>
              <a:rPr lang="sl-SI" sz="1600" dirty="0">
                <a:solidFill>
                  <a:schemeClr val="tx2"/>
                </a:solidFill>
              </a:rPr>
              <a:t>@</a:t>
            </a:r>
            <a:r>
              <a:rPr lang="sl-SI" sz="1600" dirty="0" err="1">
                <a:solidFill>
                  <a:schemeClr val="tx2"/>
                </a:solidFill>
              </a:rPr>
              <a:t>mra</a:t>
            </a:r>
            <a:r>
              <a:rPr lang="sl-SI" sz="1600" dirty="0">
                <a:solidFill>
                  <a:schemeClr val="tx2"/>
                </a:solidFill>
              </a:rPr>
              <a:t>.si.</a:t>
            </a:r>
          </a:p>
          <a:p>
            <a:r>
              <a:rPr lang="sl-SI" sz="1600" dirty="0">
                <a:solidFill>
                  <a:schemeClr val="tx2"/>
                </a:solidFill>
              </a:rPr>
              <a:t>Opis ideje ali delovanja podjetja.</a:t>
            </a:r>
          </a:p>
          <a:p>
            <a:r>
              <a:rPr lang="sl-SI" sz="1600" dirty="0">
                <a:solidFill>
                  <a:schemeClr val="tx2"/>
                </a:solidFill>
              </a:rPr>
              <a:t>Termin za svetovanje ali informiranje.</a:t>
            </a:r>
          </a:p>
          <a:p>
            <a:r>
              <a:rPr lang="sl-SI" sz="1600" dirty="0">
                <a:solidFill>
                  <a:schemeClr val="tx2"/>
                </a:solidFill>
              </a:rPr>
              <a:t>Vključitev v program.</a:t>
            </a:r>
          </a:p>
          <a:p>
            <a:endParaRPr lang="sl-SI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808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l-SI" sz="2300" dirty="0">
                <a:solidFill>
                  <a:schemeClr val="tx2"/>
                </a:solidFill>
              </a:rPr>
              <a:t>Aktivnosti Mariborske razvojne agencije v okviru operacije </a:t>
            </a:r>
          </a:p>
          <a:p>
            <a:pPr marL="0" indent="0" algn="ctr">
              <a:buNone/>
            </a:pPr>
            <a:r>
              <a:rPr lang="sl-SI" sz="2700" dirty="0">
                <a:solidFill>
                  <a:schemeClr val="tx2"/>
                </a:solidFill>
              </a:rPr>
              <a:t>„SIO-MRA 2018-19“ sofinancirata </a:t>
            </a:r>
          </a:p>
          <a:p>
            <a:pPr marL="0" indent="0" algn="ctr">
              <a:buNone/>
            </a:pPr>
            <a:r>
              <a:rPr lang="sl-SI" sz="2700" b="1" dirty="0">
                <a:solidFill>
                  <a:schemeClr val="tx2"/>
                </a:solidFill>
              </a:rPr>
              <a:t>Republika Slovenija </a:t>
            </a:r>
          </a:p>
          <a:p>
            <a:pPr marL="0" indent="0" algn="ctr">
              <a:buNone/>
            </a:pPr>
            <a:r>
              <a:rPr lang="sl-SI" sz="2700" dirty="0">
                <a:solidFill>
                  <a:schemeClr val="tx2"/>
                </a:solidFill>
              </a:rPr>
              <a:t>in </a:t>
            </a:r>
          </a:p>
          <a:p>
            <a:pPr marL="0" indent="0" algn="ctr">
              <a:buNone/>
            </a:pPr>
            <a:r>
              <a:rPr lang="sl-SI" sz="2700" b="1" dirty="0">
                <a:solidFill>
                  <a:schemeClr val="tx2"/>
                </a:solidFill>
              </a:rPr>
              <a:t>Evropska unija </a:t>
            </a:r>
            <a:r>
              <a:rPr lang="sl-SI" sz="2700" dirty="0">
                <a:solidFill>
                  <a:schemeClr val="tx2"/>
                </a:solidFill>
              </a:rPr>
              <a:t>iz </a:t>
            </a:r>
            <a:r>
              <a:rPr lang="sl-SI" sz="2700" b="1" dirty="0">
                <a:solidFill>
                  <a:schemeClr val="tx2"/>
                </a:solidFill>
              </a:rPr>
              <a:t>Evropskega sklada za regionalni razvoj</a:t>
            </a:r>
            <a:r>
              <a:rPr lang="sl-SI" sz="2700" dirty="0">
                <a:solidFill>
                  <a:schemeClr val="tx2"/>
                </a:solidFill>
              </a:rPr>
              <a:t>.</a:t>
            </a:r>
          </a:p>
          <a:p>
            <a:pPr marL="0" indent="0" algn="ctr">
              <a:buNone/>
            </a:pPr>
            <a:endParaRPr lang="sl-SI" sz="2700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sl-SI" sz="2700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sl-SI" sz="1900" dirty="0">
                <a:solidFill>
                  <a:schemeClr val="tx2"/>
                </a:solidFill>
              </a:rPr>
              <a:t>Operacija se izvaja v okviru Operativnega programa za izvajanje Evropske kohezijske politike v obdobju 2014 – 2020, prednostne osi: 3 Dinamično in konkurenčno podjetništvo za zeleno gospodarsko rast.</a:t>
            </a:r>
          </a:p>
          <a:p>
            <a:pPr marL="0" indent="0">
              <a:buNone/>
            </a:pPr>
            <a:endParaRPr lang="sl-SI" sz="19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sl-SI" sz="1600" dirty="0">
              <a:solidFill>
                <a:schemeClr val="tx2"/>
              </a:solidFill>
            </a:endParaRPr>
          </a:p>
          <a:p>
            <a:endParaRPr lang="sl-SI" sz="1600" dirty="0">
              <a:solidFill>
                <a:schemeClr val="tx2"/>
              </a:solidFill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288C2C03-5A4D-428A-ADA2-1E13D23AC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484" y="5987586"/>
            <a:ext cx="1331032" cy="817719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E66356CB-160E-4517-9C85-D80C1D6D0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09925"/>
            <a:ext cx="2195736" cy="655512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DB16282A-00D9-4E7B-93A3-C47D5D3569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254659"/>
            <a:ext cx="1905000" cy="381000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B3693764-EE26-4A0B-97A3-59CDB13C2C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0"/>
            <a:ext cx="2016224" cy="97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44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sl-SI" sz="1600" dirty="0">
              <a:solidFill>
                <a:schemeClr val="tx2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buNone/>
            </a:pPr>
            <a:endParaRPr lang="sl-SI" sz="1600" dirty="0">
              <a:solidFill>
                <a:schemeClr val="tx2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buNone/>
            </a:pPr>
            <a:endParaRPr lang="sl-SI" sz="1600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sl-SI" sz="4400" dirty="0">
                <a:solidFill>
                  <a:schemeClr val="tx2"/>
                </a:solidFill>
              </a:rPr>
              <a:t>HVALA ZA POZORNOST!</a:t>
            </a:r>
          </a:p>
          <a:p>
            <a:pPr marL="0" indent="0" algn="ctr">
              <a:buNone/>
            </a:pPr>
            <a:endParaRPr lang="sl-SI" sz="1600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sl-SI" dirty="0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sio@mra.si</a:t>
            </a:r>
            <a:r>
              <a:rPr lang="sl-SI" dirty="0">
                <a:solidFill>
                  <a:schemeClr val="tx2"/>
                </a:solidFill>
              </a:rPr>
              <a:t> </a:t>
            </a:r>
          </a:p>
          <a:p>
            <a:pPr marL="0" indent="0" algn="ctr">
              <a:buNone/>
            </a:pPr>
            <a:endParaRPr lang="sl-SI" sz="1600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sl-SI" sz="1600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sl-SI" sz="1600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sl-SI" sz="1600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sl-SI" sz="1600" dirty="0">
              <a:solidFill>
                <a:schemeClr val="tx2"/>
              </a:solidFill>
            </a:endParaRP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D2E9619C-5BCA-4650-A732-6616F8809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484" y="5987586"/>
            <a:ext cx="1331032" cy="817719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E7264FB2-F54E-4BA7-BD20-4375D4FCFD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09925"/>
            <a:ext cx="2195736" cy="655512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E9253374-16A3-42E1-9D77-04D05B44B9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254659"/>
            <a:ext cx="1905000" cy="381000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083F84D9-3328-4683-9B37-0E24ECBC22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0"/>
            <a:ext cx="2016224" cy="97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713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1263</TotalTime>
  <Words>404</Words>
  <Application>Microsoft Office PowerPoint</Application>
  <PresentationFormat>Diaprojekcija na zaslonu (4:3)</PresentationFormat>
  <Paragraphs>79</Paragraphs>
  <Slides>9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Officeova tema</vt:lpstr>
      <vt:lpstr>SIO-MRA 2018-19 Priprava in izvedba podpornih storitev pri zagonu, razvoju in rasti inovativnih podjetij </vt:lpstr>
      <vt:lpstr>PROJEKT SIO-MRA</vt:lpstr>
      <vt:lpstr>INFORMIRANJE, SVETOVANJE</vt:lpstr>
      <vt:lpstr>TEMATSKI DOGODKI</vt:lpstr>
      <vt:lpstr>MENTORIRANJE</vt:lpstr>
      <vt:lpstr>EKSPERTNO SVETOVANJE</vt:lpstr>
      <vt:lpstr>SODELOVANJE V PROJEKTU SIO</vt:lpstr>
      <vt:lpstr>PowerPointova predstavitev</vt:lpstr>
      <vt:lpstr>PowerPointova predstavitev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Danijela Kocuvan</dc:creator>
  <cp:lastModifiedBy>Jasna Mak</cp:lastModifiedBy>
  <cp:revision>73</cp:revision>
  <cp:lastPrinted>2018-10-06T07:13:10Z</cp:lastPrinted>
  <dcterms:created xsi:type="dcterms:W3CDTF">2018-09-06T12:05:04Z</dcterms:created>
  <dcterms:modified xsi:type="dcterms:W3CDTF">2018-10-22T11:35:59Z</dcterms:modified>
</cp:coreProperties>
</file>